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8" r:id="rId4"/>
    <p:sldId id="261" r:id="rId5"/>
    <p:sldId id="258" r:id="rId6"/>
    <p:sldId id="259" r:id="rId7"/>
    <p:sldId id="262" r:id="rId8"/>
    <p:sldId id="260" r:id="rId9"/>
    <p:sldId id="264" r:id="rId10"/>
    <p:sldId id="263" r:id="rId11"/>
    <p:sldId id="265" r:id="rId12"/>
    <p:sldId id="266" r:id="rId13"/>
    <p:sldId id="267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03"/>
    <p:restoredTop sz="96327"/>
  </p:normalViewPr>
  <p:slideViewPr>
    <p:cSldViewPr snapToGrid="0" snapToObjects="1">
      <p:cViewPr varScale="1">
        <p:scale>
          <a:sx n="113" d="100"/>
          <a:sy n="113" d="100"/>
        </p:scale>
        <p:origin x="3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749E7-DECB-AE46-BE96-BEC4D0A4B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C556D5-E277-C243-9F42-CF8B63CE93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BD203-A8E2-8E44-B5ED-2D907D028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C043-176F-3241-982D-9E0487892EB3}" type="datetimeFigureOut">
              <a:rPr lang="en-US" smtClean="0"/>
              <a:t>2/13/21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6B3D1-ECA9-AB4A-9C0C-7B6BFA9A3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0BD2F-4B1F-B048-9691-19C16958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00959-84BF-6D43-9F33-DCCFD4E8F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15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30980-92CF-0B47-8403-B049B2FD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123CC2-7B36-3247-8E8A-71A8D150A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3721F-E947-9447-A711-24A3A2891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C043-176F-3241-982D-9E0487892EB3}" type="datetimeFigureOut">
              <a:rPr lang="en-US" smtClean="0"/>
              <a:t>2/13/21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FCEE6-CB48-D144-AE63-761604A2A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E8CD5-6FE1-FD42-9400-892DCCC41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00959-84BF-6D43-9F33-DCCFD4E8F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392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5816AA-9FE4-1D49-95C5-68EF6D3046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3671CB-A080-C845-AA7C-DA54ACB3F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8A3CF-80B3-214F-A5E9-4D9F9056E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C043-176F-3241-982D-9E0487892EB3}" type="datetimeFigureOut">
              <a:rPr lang="en-US" smtClean="0"/>
              <a:t>2/13/21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43316-F6CA-914D-9953-524C9928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BA06A-82C6-C242-8163-125A50C79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00959-84BF-6D43-9F33-DCCFD4E8F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804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0AACE-CF8B-4D49-A5DE-2D01C8B4A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72EEB-A9EB-7949-8FA3-7CE823E0D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1E2C8-E840-0149-B362-97223F74D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C043-176F-3241-982D-9E0487892EB3}" type="datetimeFigureOut">
              <a:rPr lang="en-US" smtClean="0"/>
              <a:t>2/13/21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CA7DC-582C-EA49-B28F-CBC4A07D1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0848B-8B74-9545-B4C0-4D1C6664C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00959-84BF-6D43-9F33-DCCFD4E8F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2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1DA12-97BE-0843-AB54-4D6E6AD02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8916B-CC6B-7641-9FA8-74F493342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AD978-5FFA-E543-BE01-DEA46388C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C043-176F-3241-982D-9E0487892EB3}" type="datetimeFigureOut">
              <a:rPr lang="en-US" smtClean="0"/>
              <a:t>2/13/21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7F8F7-25BF-5A46-99C4-AA8A672E7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D7765-2EFE-A84F-861A-FC569C9CE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00959-84BF-6D43-9F33-DCCFD4E8F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02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5F13E-E4FD-F74E-AA01-085553E4D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BDA6B-9D90-7443-88DA-98C896075B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E3CCF-2EB6-8F45-9075-288E47E1BD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D7CDC-A064-DB4B-8E75-EDA3601A2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C043-176F-3241-982D-9E0487892EB3}" type="datetimeFigureOut">
              <a:rPr lang="en-US" smtClean="0"/>
              <a:t>2/13/21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7C9C6-DBD4-BB4E-A7C1-FDEC281E7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D9676-7244-7643-BCB8-6E3A7F8C0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00959-84BF-6D43-9F33-DCCFD4E8F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757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426E2-5F6D-D145-A741-143B618F7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E695C-1C86-E24B-B4F7-34B0763D5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079695-A8A7-9F49-8EEC-FA7695454E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30D135-ACE7-8946-BEF9-11B4422702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879C2A-0272-8A42-9B40-18384CE8BF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5CCE-7FB3-2D48-A261-E41B7CDBB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C043-176F-3241-982D-9E0487892EB3}" type="datetimeFigureOut">
              <a:rPr lang="en-US" smtClean="0"/>
              <a:t>2/13/21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4ACC6D-027F-8E44-905B-0A0EF49C6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BCBF6B-636A-E247-8D1B-9FFCC723B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00959-84BF-6D43-9F33-DCCFD4E8F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F9EB6-F2E8-BA4F-BCDE-01349AA5C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DA389-AC9F-9F4C-9125-A13F1F19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C043-176F-3241-982D-9E0487892EB3}" type="datetimeFigureOut">
              <a:rPr lang="en-US" smtClean="0"/>
              <a:t>2/13/21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F50271-8B55-224E-BE2B-B99F38322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81758-9A9A-7D47-9982-D4BEEB33B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00959-84BF-6D43-9F33-DCCFD4E8F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1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1DB493-D5B7-704A-BDEF-8A686B0ED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C043-176F-3241-982D-9E0487892EB3}" type="datetimeFigureOut">
              <a:rPr lang="en-US" smtClean="0"/>
              <a:t>2/13/21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A88BB6-6C4B-354C-9BF3-630908B3C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9F3E45-C7AA-884D-8CD2-7A69C5F73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00959-84BF-6D43-9F33-DCCFD4E8F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9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D89C7-4D22-DD45-94A5-671F1FEF6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9DBEC-AF7B-9E4C-B9FC-96EAEF37C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944A3F-6367-0842-A86C-D275DFE08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7A7CE9-B143-C44B-8A7E-A72BA6CC3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C043-176F-3241-982D-9E0487892EB3}" type="datetimeFigureOut">
              <a:rPr lang="en-US" smtClean="0"/>
              <a:t>2/13/21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8CC72E-803C-3E4E-9D2B-FA25A0466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3A8965-9884-E846-8924-E657648C9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00959-84BF-6D43-9F33-DCCFD4E8F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75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D123E-1A94-E448-91A3-EA370EF97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7F1266-F862-4446-8E47-4B69DC1001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880031-7A56-A842-9F7F-8BAD7EF3C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A1FE1C-FAF9-1E41-AB69-24D8FCCE7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C043-176F-3241-982D-9E0487892EB3}" type="datetimeFigureOut">
              <a:rPr lang="en-US" smtClean="0"/>
              <a:t>2/13/21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CE8507-1758-BE47-A137-16D6951DE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1C6B51-BE20-AC4C-BEEE-C20241EC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00959-84BF-6D43-9F33-DCCFD4E8F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45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0BF537-DE57-B44B-B8EB-9F93F7D0C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8DC6F-8DAF-EB49-83F1-36A311193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CA97E-6BA5-C04D-A070-BF93392BEA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2C043-176F-3241-982D-9E0487892EB3}" type="datetimeFigureOut">
              <a:rPr lang="en-US" smtClean="0"/>
              <a:t>2/13/21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657CE-55E1-3143-A689-D81933B3C0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9379B-5B27-1542-B097-B34EA3B77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00959-84BF-6D43-9F33-DCCFD4E8F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0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ptodate.com/contents/ethical-issues-in-palliative-care?search=cough%20assist&amp;topicRef=5124&amp;source=see_link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agsjournals.onlinelibrary.wiley.com/doi/full/10.1111/jgs.16801" TargetMode="External"/><Relationship Id="rId2" Type="http://schemas.openxmlformats.org/officeDocument/2006/relationships/hyperlink" Target="https://www.sciencedirect.com/science/article/abs/pii/S221326001930087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tsjournals.org/doi/abs/10.1164/ajrccm.155.1.9001282" TargetMode="External"/><Relationship Id="rId4" Type="http://schemas.openxmlformats.org/officeDocument/2006/relationships/hyperlink" Target="https://www.bmj.com/content/340/bmj.c1345.lon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33264125/" TargetMode="External"/><Relationship Id="rId2" Type="http://schemas.openxmlformats.org/officeDocument/2006/relationships/hyperlink" Target="https://pubmed.ncbi.nlm.nih.gov/28099054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ubmed.ncbi.nlm.nih.gov/21286839/" TargetMode="External"/><Relationship Id="rId4" Type="http://schemas.openxmlformats.org/officeDocument/2006/relationships/hyperlink" Target="https://pubmed.ncbi.nlm.nih.gov/31625037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twitter.com/drsamuelbrown/status/1359353395996368897?s=1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89381-5B3B-D04D-B39C-153EA2EF8C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PGR – Value Concordant care in the ICU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532F5F-6047-E549-9DD8-72E65FD4E1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03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747DE-A5BF-3946-A189-CA35D28A4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 this an error?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68523-E8B9-0543-AB01-86D4B543C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define an error based on outcomes, or based on decision-making?</a:t>
            </a:r>
          </a:p>
          <a:p>
            <a:pPr lvl="1"/>
            <a:r>
              <a:rPr lang="en-US" dirty="0"/>
              <a:t>Meaning, if we played our hand well (statistically), but lost - is it still an error?</a:t>
            </a:r>
          </a:p>
          <a:p>
            <a:pPr lvl="1"/>
            <a:r>
              <a:rPr lang="en-US" dirty="0"/>
              <a:t>Most would say no, but consider out of the 2x2 grid of options, which ones do we investigate? </a:t>
            </a:r>
          </a:p>
        </p:txBody>
      </p:sp>
    </p:spTree>
    <p:extLst>
      <p:ext uri="{BB962C8B-B14F-4D97-AF65-F5344CB8AC3E}">
        <p14:creationId xmlns:p14="http://schemas.microsoft.com/office/powerpoint/2010/main" val="3755722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96319-8405-EC4B-B8B7-DC20F1405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93756-3C87-B643-9CA3-1E938598F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idea of preference-sensitive decisions</a:t>
            </a:r>
          </a:p>
          <a:p>
            <a:br>
              <a:rPr lang="en-US" dirty="0"/>
            </a:br>
            <a:r>
              <a:rPr lang="en-US" dirty="0"/>
              <a:t>https://</a:t>
            </a:r>
            <a:r>
              <a:rPr lang="en-US" dirty="0" err="1"/>
              <a:t>www.nejm.org</a:t>
            </a:r>
            <a:r>
              <a:rPr lang="en-US" dirty="0"/>
              <a:t>/</a:t>
            </a:r>
            <a:r>
              <a:rPr lang="en-US" dirty="0" err="1"/>
              <a:t>doi</a:t>
            </a:r>
            <a:r>
              <a:rPr lang="en-US" dirty="0"/>
              <a:t>/full/10.1056/NEJMc1713344</a:t>
            </a:r>
          </a:p>
          <a:p>
            <a:r>
              <a:rPr lang="en-US" dirty="0">
                <a:hlinkClick r:id="rId2" tooltip="https://www.uptodate.com/contents/ethical-issues-in-palliative-care?search=cough%20assist&amp;topicRef=5124&amp;source=see_link"/>
              </a:rPr>
              <a:t>https://www.uptodate.com/contents/ethical-issues-in-palliative-care?search=cough%20assist&amp;topicRef=5124&amp;source=see_link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079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678D3-E3CD-9744-ACDE-EC57BAFEB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82C6C-7D7B-6545-9593-95C5F49D3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Advance directives have been standardized for a good reason. Health care providers must be able to immediately understand and act on them without requiring a lawyer’s interpretation. Without the patient’s input or that of a knowledgeable surrogate, neither the patient’s reason for the nonstandard directive nor his or her present wishes concerning resuscitation can be independently known.</a:t>
            </a:r>
          </a:p>
        </p:txBody>
      </p:sp>
    </p:spTree>
    <p:extLst>
      <p:ext uri="{BB962C8B-B14F-4D97-AF65-F5344CB8AC3E}">
        <p14:creationId xmlns:p14="http://schemas.microsoft.com/office/powerpoint/2010/main" val="1086207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85E50-16BC-0A41-B03B-3B4CF6C29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04E30-C86F-0F48-9868-384CAAEDC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https://www.sciencedirect.com/science/article/abs/pii/S2213260019300876</a:t>
            </a:r>
            <a:endParaRPr lang="en-US" dirty="0"/>
          </a:p>
          <a:p>
            <a:r>
              <a:rPr lang="en-US" dirty="0">
                <a:hlinkClick r:id="rId3"/>
              </a:rPr>
              <a:t>https://agsjournals.onlinelibrary.wiley.com/doi/full/10.1111/jgs.16801</a:t>
            </a:r>
            <a:endParaRPr lang="en-US" dirty="0"/>
          </a:p>
          <a:p>
            <a:r>
              <a:rPr lang="en-US" dirty="0">
                <a:hlinkClick r:id="rId4"/>
              </a:rPr>
              <a:t>https://jamanetwork.com/journals/jamanetworkopen/article-abstract/2735460</a:t>
            </a:r>
          </a:p>
          <a:p>
            <a:r>
              <a:rPr lang="en-US" dirty="0">
                <a:hlinkClick r:id="rId4"/>
              </a:rPr>
              <a:t>https://pubmed.ncbi.nlm.nih.gov/7474243/</a:t>
            </a:r>
          </a:p>
          <a:p>
            <a:r>
              <a:rPr lang="en-US" dirty="0">
                <a:hlinkClick r:id="rId4"/>
              </a:rPr>
              <a:t>https://www.bmj.com/content/340/bmj.c1345.long</a:t>
            </a:r>
            <a:endParaRPr lang="en-US" dirty="0"/>
          </a:p>
          <a:p>
            <a:r>
              <a:rPr lang="en-US" dirty="0">
                <a:hlinkClick r:id="rId5"/>
              </a:rPr>
              <a:t>https://www.atsjournals.org/doi/abs/10.1164/ajrccm.155.1.9001282</a:t>
            </a:r>
            <a:endParaRPr lang="en-US" dirty="0"/>
          </a:p>
          <a:p>
            <a:r>
              <a:rPr lang="en-US" dirty="0"/>
              <a:t>https://</a:t>
            </a:r>
            <a:r>
              <a:rPr lang="en-US" dirty="0" err="1"/>
              <a:t>www.nejm.org</a:t>
            </a:r>
            <a:r>
              <a:rPr lang="en-US" dirty="0"/>
              <a:t>/</a:t>
            </a:r>
            <a:r>
              <a:rPr lang="en-US" dirty="0" err="1"/>
              <a:t>doi</a:t>
            </a:r>
            <a:r>
              <a:rPr lang="en-US" dirty="0"/>
              <a:t>/full/10.1056/NEJMoa1802637</a:t>
            </a:r>
          </a:p>
        </p:txBody>
      </p:sp>
    </p:spTree>
    <p:extLst>
      <p:ext uri="{BB962C8B-B14F-4D97-AF65-F5344CB8AC3E}">
        <p14:creationId xmlns:p14="http://schemas.microsoft.com/office/powerpoint/2010/main" val="1669020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4A9DE-8898-0D4E-B126-6234D5BD4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D1F8B-3744-9943-93FA-A23FE0164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https://pubmed.ncbi.nlm.nih.gov/28099054/</a:t>
            </a:r>
            <a:endParaRPr lang="en-US" dirty="0"/>
          </a:p>
          <a:p>
            <a:r>
              <a:rPr lang="en-US" dirty="0">
                <a:hlinkClick r:id="rId3"/>
              </a:rPr>
              <a:t>https://pubmed.ncbi.nlm.nih.gov/33264125/</a:t>
            </a:r>
            <a:endParaRPr lang="en-US" dirty="0"/>
          </a:p>
          <a:p>
            <a:r>
              <a:rPr lang="en-US" dirty="0">
                <a:hlinkClick r:id="rId4"/>
              </a:rPr>
              <a:t>https://pubmed.ncbi.nlm.nih.gov/31625037/</a:t>
            </a:r>
            <a:endParaRPr lang="en-US" dirty="0"/>
          </a:p>
          <a:p>
            <a:r>
              <a:rPr lang="en-US" dirty="0">
                <a:hlinkClick r:id="rId5"/>
              </a:rPr>
              <a:t>https://pubmed.ncbi.nlm.nih.gov/21286839/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07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F25BF-9A98-444A-A205-13C5A8DF6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choose who to spend time on 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25FA5-164B-8943-90D3-6C8E842E1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predict who is at risk for mortality?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not: how often to patients </a:t>
            </a:r>
            <a:r>
              <a:rPr lang="en-US"/>
              <a:t>change their mind? </a:t>
            </a:r>
          </a:p>
        </p:txBody>
      </p:sp>
    </p:spTree>
    <p:extLst>
      <p:ext uri="{BB962C8B-B14F-4D97-AF65-F5344CB8AC3E}">
        <p14:creationId xmlns:p14="http://schemas.microsoft.com/office/powerpoint/2010/main" val="1407667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1B607-2D22-A748-B07A-0ACCC9501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B2E17-7D6B-8C42-A246-8063FE8A2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McFadden </a:t>
            </a:r>
          </a:p>
          <a:p>
            <a:r>
              <a:rPr lang="en-US" dirty="0"/>
              <a:t>Choosing Wisely critical care: goal discordant care</a:t>
            </a:r>
          </a:p>
          <a:p>
            <a:r>
              <a:rPr lang="en-US" dirty="0"/>
              <a:t>Discussed risks/</a:t>
            </a:r>
            <a:r>
              <a:rPr lang="en-US" dirty="0" err="1"/>
              <a:t>benfits</a:t>
            </a:r>
            <a:r>
              <a:rPr lang="en-US" dirty="0"/>
              <a:t>. Full code but does not want to undergo EGD due to the risk of intubation associated with the procedure. </a:t>
            </a:r>
          </a:p>
          <a:p>
            <a:r>
              <a:rPr lang="en-US" dirty="0"/>
              <a:t>Discussion: if surviving is your priority, due the procedure now. If you prioritize not being intubated over surviving, ok to wait. </a:t>
            </a:r>
          </a:p>
          <a:p>
            <a:r>
              <a:rPr lang="en-US" dirty="0"/>
              <a:t>https://</a:t>
            </a:r>
            <a:r>
              <a:rPr lang="en-US" dirty="0" err="1"/>
              <a:t>twitter.com</a:t>
            </a:r>
            <a:r>
              <a:rPr lang="en-US" dirty="0"/>
              <a:t>/</a:t>
            </a:r>
            <a:r>
              <a:rPr lang="en-US" dirty="0" err="1"/>
              <a:t>vitaincerta</a:t>
            </a:r>
            <a:r>
              <a:rPr lang="en-US" dirty="0"/>
              <a:t>/status/1334265070164070403</a:t>
            </a:r>
          </a:p>
        </p:txBody>
      </p:sp>
    </p:spTree>
    <p:extLst>
      <p:ext uri="{BB962C8B-B14F-4D97-AF65-F5344CB8AC3E}">
        <p14:creationId xmlns:p14="http://schemas.microsoft.com/office/powerpoint/2010/main" val="1868982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B9F53-CACC-F945-8093-81EDB93AE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7E65C-6265-094F-ACFE-4F2BF6773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Twitter poll: from my twitter – do DNR orders (in the absence of other specified restrictions) ever applicable to patients with a pulse? </a:t>
            </a:r>
          </a:p>
          <a:p>
            <a:r>
              <a:rPr lang="en-US" dirty="0"/>
              <a:t>Follow-up: should every patient admitted admitted to the hospital have some variation on the discussion of “if your heart were to stop,…” </a:t>
            </a:r>
          </a:p>
          <a:p>
            <a:r>
              <a:rPr lang="en-US" dirty="0"/>
              <a:t>What percentage of patients do you think have </a:t>
            </a:r>
          </a:p>
          <a:p>
            <a:r>
              <a:rPr lang="en-US" dirty="0"/>
              <a:t>Is code status documentation: Goals of care theater? (pretending we are engaging with the question, when in fact we are not) </a:t>
            </a:r>
          </a:p>
        </p:txBody>
      </p:sp>
    </p:spTree>
    <p:extLst>
      <p:ext uri="{BB962C8B-B14F-4D97-AF65-F5344CB8AC3E}">
        <p14:creationId xmlns:p14="http://schemas.microsoft.com/office/powerpoint/2010/main" val="30212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8BEC6-8E18-714D-9FD2-59867A1A7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1 – is this a consistent preference?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7594A-44A0-E54D-B41B-704EED8CB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Relevant in determination of whether the patient has capacity</a:t>
            </a:r>
          </a:p>
          <a:p>
            <a:r>
              <a:rPr lang="en-US" dirty="0"/>
              <a:t>Gut reaction: no, either commit to maximizing chance of survival or maximizing chance of avoiding suffering. </a:t>
            </a:r>
          </a:p>
          <a:p>
            <a:r>
              <a:rPr lang="en-US" dirty="0"/>
              <a:t>However say you place the value of the following outcomes as: death after intubation 0/100, death without intubation 5/100, surviving with intubation, 10/100, surviving without intervention 90/100</a:t>
            </a:r>
          </a:p>
          <a:p>
            <a:r>
              <a:rPr lang="en-US" dirty="0"/>
              <a:t>Say ,further, I expect the chance of rebleed is 50%, and the chance of death with rebleed and out intubation is 75%. How would this play out? What is the expected value of the various decision-making strategies?</a:t>
            </a:r>
          </a:p>
        </p:txBody>
      </p:sp>
    </p:spTree>
    <p:extLst>
      <p:ext uri="{BB962C8B-B14F-4D97-AF65-F5344CB8AC3E}">
        <p14:creationId xmlns:p14="http://schemas.microsoft.com/office/powerpoint/2010/main" val="529183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F3C5D-CAB0-604C-918A-FA58D6E73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DC6D0-8208-3B40-801B-00C98092E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Clinical Momentum in the Intensive Care Unit</a:t>
            </a:r>
          </a:p>
          <a:p>
            <a:r>
              <a:rPr lang="en-US" dirty="0"/>
              <a:t>A Latent Contributor to Unwanted Care</a:t>
            </a:r>
          </a:p>
          <a:p>
            <a:r>
              <a:rPr lang="en-US" dirty="0"/>
              <a:t>DOI: 10.1513/AnnalsATS.201611-931OI</a:t>
            </a:r>
          </a:p>
          <a:p>
            <a:endParaRPr lang="en-US" dirty="0"/>
          </a:p>
        </p:txBody>
      </p:sp>
      <p:pic>
        <p:nvPicPr>
          <p:cNvPr id="5" name="Picture 4" descr="Timeline&#10;&#10;Description automatically generated">
            <a:extLst>
              <a:ext uri="{FF2B5EF4-FFF2-40B4-BE49-F238E27FC236}">
                <a16:creationId xmlns:a16="http://schemas.microsoft.com/office/drawing/2014/main" id="{074F83FA-5C65-7448-83A7-5452CDAA72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9770" y="3299093"/>
            <a:ext cx="6632121" cy="3326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735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2E483-485F-9642-AE18-643FD8183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Frameworks to make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157E8-E983-C041-860F-E9B74D94B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Consequentialist – take the course of action that produces the best outcomes </a:t>
            </a:r>
          </a:p>
          <a:p>
            <a:pPr lvl="1"/>
            <a:r>
              <a:rPr lang="en-US" dirty="0"/>
              <a:t>Possibly involves disagreeing with a patient’s stated preference if it achieves their stated goals</a:t>
            </a:r>
          </a:p>
          <a:p>
            <a:r>
              <a:rPr lang="en-US" dirty="0"/>
              <a:t>Non-consequentialists – behave in a way in which we encourage being the type of people we would want to take care of us</a:t>
            </a:r>
          </a:p>
          <a:p>
            <a:pPr lvl="1"/>
            <a:r>
              <a:rPr lang="en-US" dirty="0"/>
              <a:t>E.g. deontologist – duty guided non-consequentialism </a:t>
            </a:r>
          </a:p>
          <a:p>
            <a:pPr lvl="1"/>
            <a:r>
              <a:rPr lang="en-US" dirty="0"/>
              <a:t>Ignoring patient’s stated preferred course of action disregards patient autonomy – which we would not want to be that type of healthcare provider.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plato.stanford.edu</a:t>
            </a:r>
            <a:r>
              <a:rPr lang="en-US"/>
              <a:t>/entries/actualism-possibilism-ethics/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582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3D347-F10B-A34F-9B71-89FA64B3F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CAD25-B545-7448-B394-45004B4EB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Pitfalls of </a:t>
            </a:r>
            <a:r>
              <a:rPr lang="en-US" dirty="0" err="1"/>
              <a:t>deontologicalism</a:t>
            </a:r>
            <a:r>
              <a:rPr lang="en-US" dirty="0"/>
              <a:t> (=actual reasoning behind commitments to individual patients, ethical normative frameworks)</a:t>
            </a:r>
          </a:p>
          <a:p>
            <a:endParaRPr lang="en-US" dirty="0"/>
          </a:p>
          <a:p>
            <a:r>
              <a:rPr lang="en-US" dirty="0"/>
              <a:t>Pitfalls of consequentialism (=beneficence to society, but justifies Machiavellian things)</a:t>
            </a:r>
          </a:p>
          <a:p>
            <a:pPr lvl="1"/>
            <a:r>
              <a:rPr lang="en-US" dirty="0"/>
              <a:t>Appealing, but in this case would argue that I should push harder to commit to a course of action that produced stated goals, even if it puts them through situations they don’t want to do. We have generally agreed not to do this in medicine. </a:t>
            </a:r>
          </a:p>
        </p:txBody>
      </p:sp>
    </p:spTree>
    <p:extLst>
      <p:ext uri="{BB962C8B-B14F-4D97-AF65-F5344CB8AC3E}">
        <p14:creationId xmlns:p14="http://schemas.microsoft.com/office/powerpoint/2010/main" val="2879924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DBD53-EC7E-DC48-A82D-9E9FC8C64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Actualism vs Possibilism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9ED3C-3560-BB45-B1B7-50643898C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have 3 options: go to the pub, stay home and study, or stay home and watch TV. Utility of the actions are stay home and study &gt; go to the pub &gt; stay home and watch TV. You know, in practice, if you stay home and try to study you’ll probably watch TV. What should you do?</a:t>
            </a:r>
          </a:p>
          <a:p>
            <a:pPr lvl="1"/>
            <a:r>
              <a:rPr lang="en-US" dirty="0"/>
              <a:t>Actualism: go to the pub</a:t>
            </a:r>
          </a:p>
          <a:p>
            <a:pPr lvl="1"/>
            <a:r>
              <a:rPr lang="en-US" dirty="0"/>
              <a:t>Possibilism: stay home and study</a:t>
            </a:r>
          </a:p>
        </p:txBody>
      </p:sp>
    </p:spTree>
    <p:extLst>
      <p:ext uri="{BB962C8B-B14F-4D97-AF65-F5344CB8AC3E}">
        <p14:creationId xmlns:p14="http://schemas.microsoft.com/office/powerpoint/2010/main" val="3625638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4089D-380C-2C47-BC74-056BD3B75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times do we address “code status”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9E467-23BB-0D41-BE06-CC6EE5D58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https://twitter.com/drsamuelbrown/status/1359353395996368897?s=12</a:t>
            </a:r>
            <a:endParaRPr lang="en-US" dirty="0"/>
          </a:p>
          <a:p>
            <a:endParaRPr lang="en-US" dirty="0"/>
          </a:p>
          <a:p>
            <a:r>
              <a:rPr lang="en-US" dirty="0"/>
              <a:t>What do patient’s remember about the care </a:t>
            </a:r>
            <a:r>
              <a:rPr lang="en-US"/>
              <a:t>team after?</a:t>
            </a:r>
          </a:p>
        </p:txBody>
      </p:sp>
    </p:spTree>
    <p:extLst>
      <p:ext uri="{BB962C8B-B14F-4D97-AF65-F5344CB8AC3E}">
        <p14:creationId xmlns:p14="http://schemas.microsoft.com/office/powerpoint/2010/main" val="318069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4900</TotalTime>
  <Words>962</Words>
  <Application>Microsoft Macintosh PowerPoint</Application>
  <PresentationFormat>Widescreen</PresentationFormat>
  <Paragraphs>63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PGR – Value Concordant care in the ICU</vt:lpstr>
      <vt:lpstr>PowerPoint Presentation</vt:lpstr>
      <vt:lpstr>PowerPoint Presentation</vt:lpstr>
      <vt:lpstr>Question 1 – is this a consistent preference? </vt:lpstr>
      <vt:lpstr>PowerPoint Presentation</vt:lpstr>
      <vt:lpstr>Ethical Frameworks to make decisions</vt:lpstr>
      <vt:lpstr>PowerPoint Presentation</vt:lpstr>
      <vt:lpstr>Actualism vs Possibilism</vt:lpstr>
      <vt:lpstr>How many times do we address “code status”</vt:lpstr>
      <vt:lpstr>Was this an error?</vt:lpstr>
      <vt:lpstr>PowerPoint Presentation</vt:lpstr>
      <vt:lpstr>PowerPoint Presentation</vt:lpstr>
      <vt:lpstr>Lit review</vt:lpstr>
      <vt:lpstr>PowerPoint Presentation</vt:lpstr>
      <vt:lpstr>How do you choose who to spend time on 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PGR – Value Concordant care in the ICU</dc:title>
  <dc:creator>BRIAN LOCKE</dc:creator>
  <cp:lastModifiedBy>BRIAN LOCKE</cp:lastModifiedBy>
  <cp:revision>15</cp:revision>
  <dcterms:created xsi:type="dcterms:W3CDTF">2020-12-03T13:42:37Z</dcterms:created>
  <dcterms:modified xsi:type="dcterms:W3CDTF">2021-02-17T02:25:56Z</dcterms:modified>
</cp:coreProperties>
</file>